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61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270" r:id="rId14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240" d="100"/>
          <a:sy n="240" d="100"/>
        </p:scale>
        <p:origin x="37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10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298757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83824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373476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3930699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249792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203547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https://scikit-learn.org/stable/</a:t>
            </a:r>
          </a:p>
        </p:txBody>
      </p:sp>
    </p:spTree>
    <p:extLst>
      <p:ext uri="{BB962C8B-B14F-4D97-AF65-F5344CB8AC3E}">
        <p14:creationId xmlns:p14="http://schemas.microsoft.com/office/powerpoint/2010/main" val="10884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05/07/2022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Robótica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6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FF0000"/>
                </a:solidFill>
                <a:latin typeface="Century Gothic" pitchFamily="34" charset="0"/>
              </a:rPr>
              <a:t>Métodos</a:t>
            </a:r>
            <a:r>
              <a:rPr lang="en-US" sz="4000">
                <a:solidFill>
                  <a:srgbClr val="FF0000"/>
                </a:solidFill>
                <a:latin typeface="Century Gothic" pitchFamily="34" charset="0"/>
              </a:rPr>
              <a:t>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FF0000"/>
                </a:solidFill>
                <a:latin typeface="Century Gothic" pitchFamily="34" charset="0"/>
              </a:rPr>
              <a:t>Segmentação</a:t>
            </a:r>
            <a:endParaRPr lang="en-US" sz="4000" b="1" dirty="0">
              <a:solidFill>
                <a:srgbClr val="FF0000"/>
              </a:solidFill>
              <a:latin typeface="Century Gothic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FF0000"/>
                </a:solidFill>
                <a:latin typeface="Century Gothic" pitchFamily="34" charset="0"/>
              </a:rPr>
              <a:t>Semântica</a:t>
            </a:r>
            <a:r>
              <a:rPr lang="en-US" sz="4000" b="1" dirty="0">
                <a:solidFill>
                  <a:srgbClr val="FF0000"/>
                </a:solidFill>
                <a:latin typeface="Century Gothic" pitchFamily="34" charset="0"/>
              </a:rPr>
              <a:t> </a:t>
            </a:r>
            <a:endParaRPr lang="en-US" sz="4000" b="1" u="none" strike="noStrike" cap="none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Lenna - Wikipedia">
            <a:extLst>
              <a:ext uri="{FF2B5EF4-FFF2-40B4-BE49-F238E27FC236}">
                <a16:creationId xmlns:a16="http://schemas.microsoft.com/office/drawing/2014/main" id="{E8FAD02B-80D1-DBA3-38D6-D73C91C9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37" y="1038676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dia Kit - OpenCV">
            <a:extLst>
              <a:ext uri="{FF2B5EF4-FFF2-40B4-BE49-F238E27FC236}">
                <a16:creationId xmlns:a16="http://schemas.microsoft.com/office/drawing/2014/main" id="{5C77B784-8543-396F-28A9-93F1019C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86" y="2431064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a4cd88d6f_0_57"/>
          <p:cNvSpPr txBox="1"/>
          <p:nvPr/>
        </p:nvSpPr>
        <p:spPr>
          <a:xfrm>
            <a:off x="564043" y="1136901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en-US" sz="52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2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Semântica</a:t>
            </a:r>
            <a:endParaRPr sz="5200" b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868123" y="2422059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79005491-F122-D2B7-8037-C45A6A6F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EFAB9505-C5D0-71FF-A6E0-B870C8B1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 de Segmentação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Segmentação é uma tarefa básica para a base da Visão Computacional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E12B555-17AA-4A61-948B-F7BF45F7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694448"/>
            <a:ext cx="7089001" cy="17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3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semântica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Devemos interpretar a cena de acordo com seus atributos:</a:t>
            </a:r>
          </a:p>
        </p:txBody>
      </p:sp>
      <p:pic>
        <p:nvPicPr>
          <p:cNvPr id="1026" name="Picture 2" descr="Segmentação de Instâncias">
            <a:extLst>
              <a:ext uri="{FF2B5EF4-FFF2-40B4-BE49-F238E27FC236}">
                <a16:creationId xmlns:a16="http://schemas.microsoft.com/office/drawing/2014/main" id="{2817391F-BF2A-8116-5B46-CBDCA597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" y="1374195"/>
            <a:ext cx="6795692" cy="30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36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semântica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Tem como objetivo rotular cada 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pixel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 de uma imagem com uma 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classe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 correspondente do que está sendo representado. A saída é uma imagem de alta resolução (normalmente do mesmo tamanho da imagem de entrada), na qual cada pixel é classificado em uma classe específica.</a:t>
            </a:r>
            <a:endParaRPr lang="pt-B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2" descr="Segmentação de Instâncias">
            <a:extLst>
              <a:ext uri="{FF2B5EF4-FFF2-40B4-BE49-F238E27FC236}">
                <a16:creationId xmlns:a16="http://schemas.microsoft.com/office/drawing/2014/main" id="{40FA065A-0DB2-05BE-411D-11B56B0FA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5" y="2125657"/>
            <a:ext cx="6028889" cy="27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de instâncias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Leva a segmentação um passo a frente. Efetua a classificação de nível de pixel, esperamos que o computador classifique cada </a:t>
            </a:r>
            <a:r>
              <a:rPr lang="pt-BR" sz="1800" b="1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instância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 de uma classe </a:t>
            </a:r>
            <a:r>
              <a:rPr lang="pt-BR" sz="1800" b="1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separadamente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14" name="Picture 2" descr="Segmentação de Instâncias">
            <a:extLst>
              <a:ext uri="{FF2B5EF4-FFF2-40B4-BE49-F238E27FC236}">
                <a16:creationId xmlns:a16="http://schemas.microsoft.com/office/drawing/2014/main" id="{2356D19A-2D13-B309-9357-AE6A3013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5" y="2111591"/>
            <a:ext cx="6230044" cy="22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0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semântica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Análise do contexto da cena em relação aos objetos e suas conexões.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EB2D5B8-CC10-BBF4-7AA9-F950FF98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404973"/>
            <a:ext cx="5906345" cy="34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 semântica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Análise do contexto da cena em relação aos objetos e suas conexões.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6146" name="Picture 2" descr="GitHub - ayushdabra/drone-images-semantic-segmentation: Multi-class semantic  segmentation performed on &quot;Semantic Drone Dataset.&quot;">
            <a:extLst>
              <a:ext uri="{FF2B5EF4-FFF2-40B4-BE49-F238E27FC236}">
                <a16:creationId xmlns:a16="http://schemas.microsoft.com/office/drawing/2014/main" id="{88FD08D3-BCF5-6541-19D1-E2F64B23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5" y="1529807"/>
            <a:ext cx="6440088" cy="322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66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</a:t>
            </a:r>
            <a:br>
              <a:rPr lang="pt-BR" sz="25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300" dirty="0">
                <a:latin typeface="Arial Narrow" pitchFamily="34" charset="0"/>
              </a:rPr>
            </a:b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  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99950" y="297180"/>
            <a:ext cx="8224009" cy="69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 </a:t>
            </a: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C3607E-4F2C-BAE5-8E32-B784C2360714}"/>
              </a:ext>
            </a:extLst>
          </p:cNvPr>
          <p:cNvSpPr txBox="1"/>
          <p:nvPr/>
        </p:nvSpPr>
        <p:spPr>
          <a:xfrm>
            <a:off x="355755" y="1012191"/>
            <a:ext cx="738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Análise do contexto da cena em relação aos objetos e suas conexões.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7170" name="Picture 2" descr="Object Detection Using Mask R-CNN with TensorFlow | Paperspace Blog">
            <a:extLst>
              <a:ext uri="{FF2B5EF4-FFF2-40B4-BE49-F238E27FC236}">
                <a16:creationId xmlns:a16="http://schemas.microsoft.com/office/drawing/2014/main" id="{27E8AF19-8A7F-4F74-C778-AEA21198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88312"/>
            <a:ext cx="5330825" cy="35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4459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5BD39244-6686-4138-9B21-E24F653A80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0B0868-456A-4BF2-89C4-E538B16A49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690D70-65AC-4B6A-9300-D3D27A45F77F}">
  <ds:schemaRefs>
    <ds:schemaRef ds:uri="http://purl.org/dc/terms/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purl.org/dc/elements/1.1/"/>
    <ds:schemaRef ds:uri="19483571-f922-4e8e-9c1c-26f0a2252132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2886</TotalTime>
  <Words>206</Words>
  <Application>Microsoft Office PowerPoint</Application>
  <PresentationFormat>Apresentação na tela (16:9)</PresentationFormat>
  <Paragraphs>49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Arial</vt:lpstr>
      <vt:lpstr>Arial Narrow</vt:lpstr>
      <vt:lpstr>Simple Light</vt:lpstr>
      <vt:lpstr>Apresentação do PowerPoint</vt:lpstr>
      <vt:lpstr>Apresentação do PowerPoint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Kawan Anthony</cp:lastModifiedBy>
  <cp:revision>69</cp:revision>
  <dcterms:modified xsi:type="dcterms:W3CDTF">2022-07-05T20:11:07Z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